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sldIdLst>
    <p:sldId id="265" r:id="rId2"/>
    <p:sldId id="275" r:id="rId3"/>
    <p:sldId id="262" r:id="rId4"/>
    <p:sldId id="264" r:id="rId5"/>
    <p:sldId id="266" r:id="rId6"/>
    <p:sldId id="276" r:id="rId7"/>
    <p:sldId id="271" r:id="rId8"/>
    <p:sldId id="272" r:id="rId9"/>
    <p:sldId id="273" r:id="rId10"/>
    <p:sldId id="267" r:id="rId11"/>
    <p:sldId id="278" r:id="rId12"/>
    <p:sldId id="279" r:id="rId13"/>
    <p:sldId id="270" r:id="rId14"/>
    <p:sldId id="280" r:id="rId15"/>
    <p:sldId id="277" r:id="rId1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9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CD28E-C98D-4337-B747-8830AA20EE15}" type="datetimeFigureOut">
              <a:rPr lang="en-DE" smtClean="0"/>
              <a:t>17/10/2024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F1E55-4492-4D01-86B9-CA81135D60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597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32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can quantify any one of these motions accurately, then vital information might be revealed.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6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device was developed (a few years ago) in collaboration with our partners at </a:t>
            </a:r>
            <a:r>
              <a:rPr lang="en-US" dirty="0" err="1"/>
              <a:t>Charite</a:t>
            </a:r>
            <a:r>
              <a:rPr lang="en-US" dirty="0"/>
              <a:t> Berlin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710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12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F1E55-4492-4D01-86B9-CA81135D606F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236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9691" y="932723"/>
            <a:ext cx="12192001" cy="4512501"/>
          </a:xfrm>
          <a:prstGeom prst="rect">
            <a:avLst/>
          </a:prstGeom>
          <a:solidFill>
            <a:srgbClr val="D9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175787" y="1869166"/>
            <a:ext cx="7680853" cy="1605741"/>
          </a:xfrm>
        </p:spPr>
        <p:txBody>
          <a:bodyPr bIns="9144" anchor="b"/>
          <a:lstStyle>
            <a:lvl1pPr algn="l">
              <a:defRPr sz="4267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4175787" y="3713034"/>
            <a:ext cx="7680852" cy="1459341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6" name="Textplatzhalt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4175787" y="5541235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</a:t>
            </a:r>
          </a:p>
        </p:txBody>
      </p:sp>
      <p:sp>
        <p:nvSpPr>
          <p:cNvPr id="27" name="Textplatzhalt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4175787" y="6021288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sp>
        <p:nvSpPr>
          <p:cNvPr id="20" name="Rechteck 19"/>
          <p:cNvSpPr/>
          <p:nvPr userDrawn="1"/>
        </p:nvSpPr>
        <p:spPr>
          <a:xfrm rot="5400000">
            <a:off x="-1597857" y="792692"/>
            <a:ext cx="3864252" cy="687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52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25781"/>
          <a:stretch/>
        </p:blipFill>
        <p:spPr bwMode="auto">
          <a:xfrm>
            <a:off x="-10901" y="-795467"/>
            <a:ext cx="12218623" cy="56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689039" y="882668"/>
            <a:ext cx="4128459" cy="77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16277" y="4869160"/>
            <a:ext cx="11540364" cy="864096"/>
          </a:xfrm>
        </p:spPr>
        <p:txBody>
          <a:bodyPr bIns="9144" anchor="ctr" anchorCtr="0"/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316277" y="5787224"/>
            <a:ext cx="11540364" cy="557808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93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318550" y="6384309"/>
            <a:ext cx="7680853" cy="3840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313018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2"/>
          <a:stretch/>
        </p:blipFill>
        <p:spPr bwMode="auto">
          <a:xfrm>
            <a:off x="1" y="-98227"/>
            <a:ext cx="12243504" cy="496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689039" y="882668"/>
            <a:ext cx="4128459" cy="77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16277" y="4869160"/>
            <a:ext cx="11540364" cy="864096"/>
          </a:xfrm>
        </p:spPr>
        <p:txBody>
          <a:bodyPr bIns="9144" anchor="ctr" anchorCtr="0"/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316277" y="5787224"/>
            <a:ext cx="11540364" cy="557808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93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318550" y="6384309"/>
            <a:ext cx="7680853" cy="3840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79773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51851" y="9856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09819" y="1220755"/>
            <a:ext cx="11642831" cy="3925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1A7E03AA-F54C-476B-BA5D-52344C1508FB}" type="datetime1">
              <a:rPr lang="de-DE" smtClean="0"/>
              <a:t>17.10.2024</a:t>
            </a:fld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09" y="6308626"/>
            <a:ext cx="9217024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555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08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51851" y="9856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A90802A-C0FD-4B00-B469-129CF2DA912E}" type="datetime1">
              <a:rPr lang="de-DE" smtClean="0"/>
              <a:t>17.10.2024</a:t>
            </a:fld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09" y="6308626"/>
            <a:ext cx="9217024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555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29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195557"/>
            <a:ext cx="4128459" cy="520359"/>
          </a:xfrm>
          <a:prstGeom prst="rect">
            <a:avLst/>
          </a:prstGeom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309984" y="1124744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309984" y="2276872"/>
            <a:ext cx="11546656" cy="3925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34" name="Group 46"/>
          <p:cNvGrpSpPr>
            <a:grpSpLocks noChangeAspect="1"/>
          </p:cNvGrpSpPr>
          <p:nvPr userDrawn="1"/>
        </p:nvGrpSpPr>
        <p:grpSpPr bwMode="auto">
          <a:xfrm>
            <a:off x="4367808" y="-7946"/>
            <a:ext cx="7824192" cy="853055"/>
            <a:chOff x="0" y="1846"/>
            <a:chExt cx="5760" cy="628"/>
          </a:xfrm>
        </p:grpSpPr>
        <p:sp>
          <p:nvSpPr>
            <p:cNvPr id="35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46"/>
              <a:ext cx="576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0" y="1846"/>
              <a:ext cx="5760" cy="628"/>
            </a:xfrm>
            <a:custGeom>
              <a:avLst/>
              <a:gdLst>
                <a:gd name="T0" fmla="*/ 0 w 5760"/>
                <a:gd name="T1" fmla="*/ 0 h 628"/>
                <a:gd name="T2" fmla="*/ 361 w 5760"/>
                <a:gd name="T3" fmla="*/ 628 h 628"/>
                <a:gd name="T4" fmla="*/ 5760 w 5760"/>
                <a:gd name="T5" fmla="*/ 628 h 628"/>
                <a:gd name="T6" fmla="*/ 5760 w 5760"/>
                <a:gd name="T7" fmla="*/ 0 h 628"/>
                <a:gd name="T8" fmla="*/ 0 w 5760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628">
                  <a:moveTo>
                    <a:pt x="0" y="0"/>
                  </a:moveTo>
                  <a:lnTo>
                    <a:pt x="361" y="628"/>
                  </a:lnTo>
                  <a:lnTo>
                    <a:pt x="5760" y="628"/>
                  </a:lnTo>
                  <a:lnTo>
                    <a:pt x="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2979E174-AA4E-4C14-8CD4-2C99030F6972}" type="datetime1">
              <a:rPr lang="de-DE" smtClean="0"/>
              <a:t>17.10.2024</a:t>
            </a:fld>
            <a:endParaRPr lang="de-D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10" y="6308626"/>
            <a:ext cx="9121013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4139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94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None/>
        <a:defRPr sz="3733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  <a:lvl2pPr marL="380990" indent="-380990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2pPr>
      <a:lvl3pPr marL="577836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3pPr>
      <a:lvl4pPr marL="956709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4pPr>
      <a:lvl5pPr marL="1316534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4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/>
              <a:t>Wissenschaftliches Werner Kaiser-Sommersymposium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AG Med Phys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316277" y="4883851"/>
            <a:ext cx="11540364" cy="864096"/>
          </a:xfrm>
        </p:spPr>
        <p:txBody>
          <a:bodyPr/>
          <a:lstStyle/>
          <a:p>
            <a:r>
              <a:rPr lang="de-DE" sz="3200" dirty="0"/>
              <a:t>Semi-automated Segmentation Pipeline for Analysis of Knee Joint Kinematics 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316277" y="5861044"/>
            <a:ext cx="11540364" cy="557808"/>
          </a:xfrm>
        </p:spPr>
        <p:txBody>
          <a:bodyPr/>
          <a:lstStyle/>
          <a:p>
            <a:r>
              <a:rPr lang="de-DE" dirty="0"/>
              <a:t>A comparision with manual based segmentation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318551" y="6384309"/>
            <a:ext cx="3796250" cy="384043"/>
          </a:xfrm>
        </p:spPr>
        <p:txBody>
          <a:bodyPr>
            <a:normAutofit/>
          </a:bodyPr>
          <a:lstStyle/>
          <a:p>
            <a:r>
              <a:rPr lang="de-DE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95946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"/>
    </mc:Choice>
    <mc:Fallback xmlns="">
      <p:transition spd="slow" advTm="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extraction and tracking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10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6" name="ds1_angle">
            <a:hlinkClick r:id="" action="ppaction://media"/>
            <a:extLst>
              <a:ext uri="{FF2B5EF4-FFF2-40B4-BE49-F238E27FC236}">
                <a16:creationId xmlns:a16="http://schemas.microsoft.com/office/drawing/2014/main" id="{08F6CCA6-9EF7-7D64-3F80-C19A86D17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6623" r="30460"/>
          <a:stretch/>
        </p:blipFill>
        <p:spPr>
          <a:xfrm>
            <a:off x="6618649" y="1313499"/>
            <a:ext cx="3648407" cy="4230997"/>
          </a:xfrm>
          <a:prstGeom prst="rect">
            <a:avLst/>
          </a:prstGeom>
        </p:spPr>
      </p:pic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67FBFBD1-D1E2-5FE2-6181-C5098D979681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3" name="ds1_angle">
            <a:hlinkClick r:id="" action="ppaction://media"/>
            <a:extLst>
              <a:ext uri="{FF2B5EF4-FFF2-40B4-BE49-F238E27FC236}">
                <a16:creationId xmlns:a16="http://schemas.microsoft.com/office/drawing/2014/main" id="{9D45073F-C614-7680-921D-BF405A098A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13565" r="30631"/>
          <a:stretch/>
        </p:blipFill>
        <p:spPr>
          <a:xfrm>
            <a:off x="1487089" y="1313499"/>
            <a:ext cx="3648407" cy="42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Method: Long axis using PCA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11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4" name="Picture 3" descr="A x-ray of a knee joint&#10;&#10;Description automatically generated">
            <a:extLst>
              <a:ext uri="{FF2B5EF4-FFF2-40B4-BE49-F238E27FC236}">
                <a16:creationId xmlns:a16="http://schemas.microsoft.com/office/drawing/2014/main" id="{8358B6B0-11B8-9EB4-1632-895CFB07A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2" r="29130"/>
          <a:stretch/>
        </p:blipFill>
        <p:spPr>
          <a:xfrm>
            <a:off x="4114801" y="1246355"/>
            <a:ext cx="3672086" cy="4786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D56D09-D7E1-EEA5-AF8A-E55306B97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1" y="5517724"/>
            <a:ext cx="2390293" cy="51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06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12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4" name="Picture 3" descr="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48848900-9AFD-F15A-90C0-6AEC0394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2494" b="8149"/>
          <a:stretch/>
        </p:blipFill>
        <p:spPr>
          <a:xfrm>
            <a:off x="318551" y="1267359"/>
            <a:ext cx="5072315" cy="4021149"/>
          </a:xfrm>
          <a:prstGeom prst="rect">
            <a:avLst/>
          </a:prstGeom>
        </p:spPr>
      </p:pic>
      <p:pic>
        <p:nvPicPr>
          <p:cNvPr id="12" name="Picture 11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D5F840D-6A3E-24C6-4FF0-823027FA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7294" b="4856"/>
          <a:stretch/>
        </p:blipFill>
        <p:spPr>
          <a:xfrm>
            <a:off x="6312089" y="1267360"/>
            <a:ext cx="5072315" cy="402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2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13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yellow and black smiley face with a thumb up&#10;&#10;Description automatically generated">
            <a:extLst>
              <a:ext uri="{FF2B5EF4-FFF2-40B4-BE49-F238E27FC236}">
                <a16:creationId xmlns:a16="http://schemas.microsoft.com/office/drawing/2014/main" id="{50536499-95CD-1D31-ABD4-BACA0EED1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91" y="356659"/>
            <a:ext cx="5359400" cy="535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1BA744-C650-6F8E-9A41-68D7DA4634FF}"/>
              </a:ext>
            </a:extLst>
          </p:cNvPr>
          <p:cNvSpPr txBox="1"/>
          <p:nvPr/>
        </p:nvSpPr>
        <p:spPr>
          <a:xfrm>
            <a:off x="4175787" y="4869160"/>
            <a:ext cx="4495304" cy="4800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Thank you for your attention! </a:t>
            </a:r>
            <a:endParaRPr lang="en-DE" sz="2400" dirty="0" err="1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277868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14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4052594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Supplementary materials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15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12" name="Picture 11" descr="A x-ray of a knee&#10;&#10;Description automatically generated">
            <a:extLst>
              <a:ext uri="{FF2B5EF4-FFF2-40B4-BE49-F238E27FC236}">
                <a16:creationId xmlns:a16="http://schemas.microsoft.com/office/drawing/2014/main" id="{807BDC49-FB72-85D9-0494-8B9E6081D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49" y="1313501"/>
            <a:ext cx="3882643" cy="42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667" dirty="0"/>
              <a:t>Motivation: Relevance of knee kinematics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cartoon of a person holding his knee&#10;&#10;Description automatically generated">
            <a:extLst>
              <a:ext uri="{FF2B5EF4-FFF2-40B4-BE49-F238E27FC236}">
                <a16:creationId xmlns:a16="http://schemas.microsoft.com/office/drawing/2014/main" id="{8788F780-4A8D-C78B-B3B2-D6870042C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38" y="4372559"/>
            <a:ext cx="2468893" cy="2468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E34D1-A7A1-1A65-0240-2BEE94D64C24}"/>
              </a:ext>
            </a:extLst>
          </p:cNvPr>
          <p:cNvSpPr txBox="1"/>
          <p:nvPr/>
        </p:nvSpPr>
        <p:spPr>
          <a:xfrm>
            <a:off x="313041" y="969963"/>
            <a:ext cx="8762345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Knee osteoarthritis (OA) affects 10% men and 13% of women aged 60 and older (Zhang et al., 2010)</a:t>
            </a:r>
          </a:p>
          <a:p>
            <a:pPr defTabSz="1219170"/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Altered tibiofemoral kinematics in OA patients can potentially accelerate disease progression (</a:t>
            </a:r>
            <a:r>
              <a:rPr lang="en-US" sz="2400" dirty="0" err="1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Farrokhi</a:t>
            </a: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al., 2014)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Even in ACL-deficient knees without instability symptoms, knee kinematics are altered (Yang et al., 2018)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Understanding tibiofemoral kinematics is key to assessing knee joint function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DE" sz="2400" dirty="0" err="1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7C5F2C19-76C3-5E2A-BDC1-9EFABE630BEA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50886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Tibiofemoral kinematics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3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7F8C2-252C-92BA-08F0-CF36CDEF96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75" y="836712"/>
            <a:ext cx="4079775" cy="5232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F4ACAF-32FB-CB25-DC4D-15BD349AB0EB}"/>
              </a:ext>
            </a:extLst>
          </p:cNvPr>
          <p:cNvSpPr txBox="1"/>
          <p:nvPr/>
        </p:nvSpPr>
        <p:spPr>
          <a:xfrm>
            <a:off x="6642023" y="6069293"/>
            <a:ext cx="4896544" cy="2880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(Credit: Gray’s Anatomy 42</a:t>
            </a:r>
            <a:r>
              <a:rPr lang="en-US" sz="2400" baseline="300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 ed.) </a:t>
            </a:r>
            <a:endParaRPr lang="en-150" sz="2400" dirty="0" err="1">
              <a:solidFill>
                <a:prstClr val="white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C3EA9-EA9C-CC30-A076-65DEBE7CEB2B}"/>
              </a:ext>
            </a:extLst>
          </p:cNvPr>
          <p:cNvSpPr txBox="1"/>
          <p:nvPr/>
        </p:nvSpPr>
        <p:spPr>
          <a:xfrm>
            <a:off x="309986" y="1412776"/>
            <a:ext cx="5497983" cy="45125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Six Degrees of freedom</a:t>
            </a:r>
          </a:p>
          <a:p>
            <a:pPr defTabSz="1219170"/>
            <a:r>
              <a:rPr lang="en-US" sz="2400" u="sng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Rotations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Flexion-Extension: ~160°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Medial-Lateral: 25-30°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Abduction-Adduction: ~5°</a:t>
            </a:r>
          </a:p>
          <a:p>
            <a:pPr defTabSz="1219170"/>
            <a:r>
              <a:rPr lang="en-US" sz="2400" u="sng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Translations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Anterior-Posterior: 5-10 mm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Meidal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-Lateral: 1-2 mm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Compression-Distraction: 2-5 mm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150" sz="2400" dirty="0">
              <a:solidFill>
                <a:prstClr val="white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038775BE-5463-5C18-668F-3966881785E2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229972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Knee flexion-extension device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4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 descr="A white and black machine on a table&#10;&#10;Description automatically generated">
            <a:extLst>
              <a:ext uri="{FF2B5EF4-FFF2-40B4-BE49-F238E27FC236}">
                <a16:creationId xmlns:a16="http://schemas.microsoft.com/office/drawing/2014/main" id="{2672704C-CF6F-DCF5-84B2-478B3B000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52" y="1124745"/>
            <a:ext cx="5932875" cy="4073468"/>
          </a:xfrm>
          <a:prstGeom prst="rect">
            <a:avLst/>
          </a:prstGeom>
        </p:spPr>
      </p:pic>
      <p:pic>
        <p:nvPicPr>
          <p:cNvPr id="6" name="KneeDevice">
            <a:hlinkClick r:id="" action="ppaction://media"/>
            <a:extLst>
              <a:ext uri="{FF2B5EF4-FFF2-40B4-BE49-F238E27FC236}">
                <a16:creationId xmlns:a16="http://schemas.microsoft.com/office/drawing/2014/main" id="{D57CE6C6-A322-3B3E-C5A1-F4BDE536E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124745"/>
            <a:ext cx="6096000" cy="4073468"/>
          </a:xfrm>
          <a:prstGeom prst="rect">
            <a:avLst/>
          </a:prstGeom>
        </p:spPr>
      </p:pic>
      <p:pic>
        <p:nvPicPr>
          <p:cNvPr id="8" name="Picture 7" descr="A logo for a sports institute&#10;&#10;Description automatically generated">
            <a:extLst>
              <a:ext uri="{FF2B5EF4-FFF2-40B4-BE49-F238E27FC236}">
                <a16:creationId xmlns:a16="http://schemas.microsoft.com/office/drawing/2014/main" id="{F4FC60C0-3FCE-6F4E-A480-AE9ECAC6B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666" y="5197144"/>
            <a:ext cx="27559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Reconstructed frames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5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8" name="ds1_animation_high_quality_grayscale">
            <a:hlinkClick r:id="" action="ppaction://media"/>
            <a:extLst>
              <a:ext uri="{FF2B5EF4-FFF2-40B4-BE49-F238E27FC236}">
                <a16:creationId xmlns:a16="http://schemas.microsoft.com/office/drawing/2014/main" id="{D5064F36-3B18-6461-66F6-70925938A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070" r="28021"/>
          <a:stretch/>
        </p:blipFill>
        <p:spPr>
          <a:xfrm>
            <a:off x="8351573" y="836712"/>
            <a:ext cx="3840427" cy="5662016"/>
          </a:xfrm>
          <a:prstGeom prst="rect">
            <a:avLst/>
          </a:prstGeom>
        </p:spPr>
      </p:pic>
      <p:pic>
        <p:nvPicPr>
          <p:cNvPr id="10" name="Picture 9" descr="A close-up of x-ray images&#10;&#10;Description automatically generated">
            <a:extLst>
              <a:ext uri="{FF2B5EF4-FFF2-40B4-BE49-F238E27FC236}">
                <a16:creationId xmlns:a16="http://schemas.microsoft.com/office/drawing/2014/main" id="{AF777D22-FD43-9826-FA8D-FAD930DA3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1028733"/>
            <a:ext cx="7315552" cy="48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Edge Detection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6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close up of a hand&#10;&#10;Description automatically generated">
            <a:extLst>
              <a:ext uri="{FF2B5EF4-FFF2-40B4-BE49-F238E27FC236}">
                <a16:creationId xmlns:a16="http://schemas.microsoft.com/office/drawing/2014/main" id="{62819011-0159-5616-BBC6-4E2B01D5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225243"/>
            <a:ext cx="2997619" cy="4407515"/>
          </a:xfrm>
          <a:prstGeom prst="rect">
            <a:avLst/>
          </a:prstGeom>
        </p:spPr>
      </p:pic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7248128" y="1225243"/>
            <a:ext cx="2997619" cy="440751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42E155-19D3-0219-0303-525893A85483}"/>
              </a:ext>
            </a:extLst>
          </p:cNvPr>
          <p:cNvSpPr/>
          <p:nvPr/>
        </p:nvSpPr>
        <p:spPr>
          <a:xfrm>
            <a:off x="5349203" y="2660915"/>
            <a:ext cx="189892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01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7861" y="-123395"/>
            <a:ext cx="11546656" cy="960107"/>
          </a:xfrm>
        </p:spPr>
        <p:txBody>
          <a:bodyPr/>
          <a:lstStyle/>
          <a:p>
            <a:r>
              <a:rPr lang="de-DE" sz="2667" dirty="0"/>
              <a:t>Methods: Connected Component Labelling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7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7248128" y="1225243"/>
            <a:ext cx="2997619" cy="4407515"/>
          </a:xfrm>
          <a:prstGeom prst="rect">
            <a:avLst/>
          </a:prstGeom>
        </p:spPr>
      </p:pic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2351584" y="1206664"/>
            <a:ext cx="2997619" cy="444467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5D2D373-076F-2965-EF4D-D72B1DDC4BB0}"/>
              </a:ext>
            </a:extLst>
          </p:cNvPr>
          <p:cNvSpPr/>
          <p:nvPr/>
        </p:nvSpPr>
        <p:spPr>
          <a:xfrm flipH="1">
            <a:off x="5349203" y="2660915"/>
            <a:ext cx="189892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691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Downsample and sorting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8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2351584" y="1206664"/>
            <a:ext cx="2997619" cy="4444673"/>
          </a:xfrm>
          <a:prstGeom prst="rect">
            <a:avLst/>
          </a:prstGeom>
        </p:spPr>
      </p:pic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139" y="1206664"/>
            <a:ext cx="2956565" cy="444467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FD32C6-4BFD-F2D6-336A-7BE0484F3258}"/>
              </a:ext>
            </a:extLst>
          </p:cNvPr>
          <p:cNvSpPr/>
          <p:nvPr/>
        </p:nvSpPr>
        <p:spPr>
          <a:xfrm>
            <a:off x="5349203" y="2660915"/>
            <a:ext cx="189892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6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Applying transformation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641448" y="6308626"/>
            <a:ext cx="9217024" cy="288924"/>
          </a:xfrm>
        </p:spPr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9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139" y="1206664"/>
            <a:ext cx="2956565" cy="444467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180B1E0-CC98-2C2E-738F-E32796C5C407}"/>
              </a:ext>
            </a:extLst>
          </p:cNvPr>
          <p:cNvSpPr/>
          <p:nvPr/>
        </p:nvSpPr>
        <p:spPr>
          <a:xfrm flipH="1">
            <a:off x="6384032" y="2701010"/>
            <a:ext cx="960107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A close-up of a radiograph&#10;&#10;Description automatically generated">
            <a:extLst>
              <a:ext uri="{FF2B5EF4-FFF2-40B4-BE49-F238E27FC236}">
                <a16:creationId xmlns:a16="http://schemas.microsoft.com/office/drawing/2014/main" id="{6CBCF281-574F-74F4-E478-EDEA4CDB0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797"/>
            <a:ext cx="6384032" cy="29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227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UKJ_C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A2"/>
      </a:accent1>
      <a:accent2>
        <a:srgbClr val="8DD449"/>
      </a:accent2>
      <a:accent3>
        <a:srgbClr val="00AEEB"/>
      </a:accent3>
      <a:accent4>
        <a:srgbClr val="FFC930"/>
      </a:accent4>
      <a:accent5>
        <a:srgbClr val="EA212E"/>
      </a:accent5>
      <a:accent6>
        <a:srgbClr val="E9167C"/>
      </a:accent6>
      <a:hlink>
        <a:srgbClr val="F28130"/>
      </a:hlink>
      <a:folHlink>
        <a:srgbClr val="58585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dirty="0" err="1" smtClean="0">
            <a:solidFill>
              <a:schemeClr val="bg1"/>
            </a:solidFill>
            <a:latin typeface="Fira Sans Book" panose="020B0503050000020004" pitchFamily="34" charset="0"/>
            <a:ea typeface="Fira Sans Book" panose="020B05030500000200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312</Words>
  <Application>Microsoft Office PowerPoint</Application>
  <PresentationFormat>Widescreen</PresentationFormat>
  <Paragraphs>76</Paragraphs>
  <Slides>15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Fira Sans Book</vt:lpstr>
      <vt:lpstr>Wingdings</vt:lpstr>
      <vt:lpstr>Larissa</vt:lpstr>
      <vt:lpstr>Semi-automated Segmentation Pipeline for Analysis of Knee Joint Kinematics  </vt:lpstr>
      <vt:lpstr>Motivation: Relevance of knee kinematics </vt:lpstr>
      <vt:lpstr>Tibiofemoral kinematics </vt:lpstr>
      <vt:lpstr>Knee flexion-extension device </vt:lpstr>
      <vt:lpstr>Reconstructed frames </vt:lpstr>
      <vt:lpstr>Methods: Edge Detection</vt:lpstr>
      <vt:lpstr>Methods: Connected Component Labelling</vt:lpstr>
      <vt:lpstr>Methods: Downsample and sorting </vt:lpstr>
      <vt:lpstr>Methods: Applying transformation</vt:lpstr>
      <vt:lpstr>Parameter extraction and tracking</vt:lpstr>
      <vt:lpstr>Method: Long axis using PCA </vt:lpstr>
      <vt:lpstr>Results </vt:lpstr>
      <vt:lpstr>PowerPoint Presentation</vt:lpstr>
      <vt:lpstr>PowerPoint Presentation</vt:lpstr>
      <vt:lpstr>Supplementary materials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Aayush Nepal</dc:creator>
  <cp:lastModifiedBy>Aayush Nepal</cp:lastModifiedBy>
  <cp:revision>19</cp:revision>
  <dcterms:created xsi:type="dcterms:W3CDTF">2024-10-17T07:55:10Z</dcterms:created>
  <dcterms:modified xsi:type="dcterms:W3CDTF">2024-10-17T19:23:02Z</dcterms:modified>
</cp:coreProperties>
</file>